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59" r:id="rId5"/>
    <p:sldId id="258" r:id="rId6"/>
    <p:sldId id="260" r:id="rId7"/>
    <p:sldId id="261" r:id="rId8"/>
    <p:sldId id="262" r:id="rId9"/>
    <p:sldId id="265" r:id="rId10"/>
    <p:sldId id="266" r:id="rId11"/>
    <p:sldId id="269" r:id="rId12"/>
    <p:sldId id="270" r:id="rId13"/>
    <p:sldId id="271"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1" d="100"/>
          <a:sy n="81" d="100"/>
        </p:scale>
        <p:origin x="-634"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4/29/2026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arant.ru/products/ipo/prime/doc/405942493/?ysclid=lluq2eewup663300216" TargetMode="External"/><Relationship Id="rId2" Type="http://schemas.openxmlformats.org/officeDocument/2006/relationships/hyperlink" Target="https://base.garant.ru/70512244/?ysclid=lluq1i97ov18107148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2742" y="1532467"/>
            <a:ext cx="11199044" cy="2262781"/>
          </a:xfrm>
        </p:spPr>
        <p:txBody>
          <a:bodyPr>
            <a:noAutofit/>
          </a:bodyPr>
          <a:lstStyle/>
          <a:p>
            <a:pPr algn="ctr"/>
            <a:r>
              <a:rPr lang="ru-RU" sz="2800" b="1" dirty="0">
                <a:solidFill>
                  <a:schemeClr val="tx2">
                    <a:lumMod val="75000"/>
                  </a:schemeClr>
                </a:solidFill>
              </a:rPr>
              <a:t>Образовательная программа </a:t>
            </a:r>
            <a:r>
              <a:rPr lang="ru-RU" sz="2800" b="1" dirty="0" smtClean="0">
                <a:solidFill>
                  <a:schemeClr val="tx2">
                    <a:lumMod val="75000"/>
                  </a:schemeClr>
                </a:solidFill>
              </a:rPr>
              <a:t/>
            </a:r>
            <a:br>
              <a:rPr lang="ru-RU" sz="2800" b="1" dirty="0" smtClean="0">
                <a:solidFill>
                  <a:schemeClr val="tx2">
                    <a:lumMod val="75000"/>
                  </a:schemeClr>
                </a:solidFill>
              </a:rPr>
            </a:br>
            <a:r>
              <a:rPr lang="ru-RU" sz="2800" b="1" dirty="0" smtClean="0">
                <a:solidFill>
                  <a:schemeClr val="tx2">
                    <a:lumMod val="75000"/>
                  </a:schemeClr>
                </a:solidFill>
              </a:rPr>
              <a:t>дошкольного </a:t>
            </a:r>
            <a:r>
              <a:rPr lang="ru-RU" sz="2800" b="1" dirty="0">
                <a:solidFill>
                  <a:schemeClr val="tx2">
                    <a:lumMod val="75000"/>
                  </a:schemeClr>
                </a:solidFill>
              </a:rPr>
              <a:t>образования </a:t>
            </a:r>
            <a:r>
              <a:rPr lang="ru-RU" sz="2800" b="1" dirty="0" smtClean="0">
                <a:solidFill>
                  <a:schemeClr val="tx2">
                    <a:lumMod val="75000"/>
                  </a:schemeClr>
                </a:solidFill>
              </a:rPr>
              <a:t/>
            </a:r>
            <a:br>
              <a:rPr lang="ru-RU" sz="2800" b="1" dirty="0" smtClean="0">
                <a:solidFill>
                  <a:schemeClr val="tx2">
                    <a:lumMod val="75000"/>
                  </a:schemeClr>
                </a:solidFill>
              </a:rPr>
            </a:br>
            <a:r>
              <a:rPr lang="ru-RU" sz="2800" b="1" dirty="0" smtClean="0">
                <a:solidFill>
                  <a:schemeClr val="tx2">
                    <a:lumMod val="75000"/>
                  </a:schemeClr>
                </a:solidFill>
              </a:rPr>
              <a:t>Муниципального </a:t>
            </a:r>
            <a:r>
              <a:rPr lang="ru-RU" sz="2800" b="1" dirty="0">
                <a:solidFill>
                  <a:schemeClr val="tx2">
                    <a:lumMod val="75000"/>
                  </a:schemeClr>
                </a:solidFill>
              </a:rPr>
              <a:t>бюджетного дошкольного образовательного учреждения </a:t>
            </a:r>
            <a:r>
              <a:rPr lang="ru-RU" sz="2800" b="1" dirty="0" smtClean="0">
                <a:solidFill>
                  <a:schemeClr val="tx2">
                    <a:lumMod val="75000"/>
                  </a:schemeClr>
                </a:solidFill>
              </a:rPr>
              <a:t/>
            </a:r>
            <a:br>
              <a:rPr lang="ru-RU" sz="2800" b="1" dirty="0" smtClean="0">
                <a:solidFill>
                  <a:schemeClr val="tx2">
                    <a:lumMod val="75000"/>
                  </a:schemeClr>
                </a:solidFill>
              </a:rPr>
            </a:br>
            <a:r>
              <a:rPr lang="ru-RU" sz="2800" b="1" dirty="0" smtClean="0">
                <a:solidFill>
                  <a:schemeClr val="tx2">
                    <a:lumMod val="75000"/>
                  </a:schemeClr>
                </a:solidFill>
              </a:rPr>
              <a:t>«</a:t>
            </a:r>
            <a:r>
              <a:rPr lang="ru-RU" sz="2800" b="1" dirty="0">
                <a:solidFill>
                  <a:schemeClr val="tx2">
                    <a:lumMod val="75000"/>
                  </a:schemeClr>
                </a:solidFill>
              </a:rPr>
              <a:t>Детский сад </a:t>
            </a:r>
            <a:r>
              <a:rPr lang="ru-RU" sz="2800" b="1" dirty="0" smtClean="0">
                <a:solidFill>
                  <a:schemeClr val="tx2">
                    <a:lumMod val="75000"/>
                  </a:schemeClr>
                </a:solidFill>
              </a:rPr>
              <a:t>комбинированного вида №26 «Дюймовочка» </a:t>
            </a:r>
            <a:br>
              <a:rPr lang="ru-RU" sz="2800" b="1" dirty="0" smtClean="0">
                <a:solidFill>
                  <a:schemeClr val="tx2">
                    <a:lumMod val="75000"/>
                  </a:schemeClr>
                </a:solidFill>
              </a:rPr>
            </a:br>
            <a:r>
              <a:rPr lang="ru-RU" sz="2800" b="1" dirty="0" smtClean="0">
                <a:solidFill>
                  <a:schemeClr val="tx2">
                    <a:lumMod val="75000"/>
                  </a:schemeClr>
                </a:solidFill>
              </a:rPr>
              <a:t>Зеленодольского </a:t>
            </a:r>
            <a:r>
              <a:rPr lang="ru-RU" sz="2800" b="1" dirty="0">
                <a:solidFill>
                  <a:schemeClr val="tx2">
                    <a:lumMod val="75000"/>
                  </a:schemeClr>
                </a:solidFill>
              </a:rPr>
              <a:t>муниципального района </a:t>
            </a:r>
            <a:r>
              <a:rPr lang="ru-RU" sz="2800" b="1" dirty="0" smtClean="0">
                <a:solidFill>
                  <a:schemeClr val="tx2">
                    <a:lumMod val="75000"/>
                  </a:schemeClr>
                </a:solidFill>
              </a:rPr>
              <a:t/>
            </a:r>
            <a:br>
              <a:rPr lang="ru-RU" sz="2800" b="1" dirty="0" smtClean="0">
                <a:solidFill>
                  <a:schemeClr val="tx2">
                    <a:lumMod val="75000"/>
                  </a:schemeClr>
                </a:solidFill>
              </a:rPr>
            </a:br>
            <a:r>
              <a:rPr lang="ru-RU" sz="2800" b="1" dirty="0" smtClean="0">
                <a:solidFill>
                  <a:schemeClr val="tx2">
                    <a:lumMod val="75000"/>
                  </a:schemeClr>
                </a:solidFill>
              </a:rPr>
              <a:t>Республики </a:t>
            </a:r>
            <a:r>
              <a:rPr lang="ru-RU" sz="2800" b="1" dirty="0">
                <a:solidFill>
                  <a:schemeClr val="tx2">
                    <a:lumMod val="75000"/>
                  </a:schemeClr>
                </a:solidFill>
              </a:rPr>
              <a:t>Татарстан» </a:t>
            </a:r>
          </a:p>
        </p:txBody>
      </p:sp>
      <p:sp>
        <p:nvSpPr>
          <p:cNvPr id="3" name="Подзаголовок 2"/>
          <p:cNvSpPr>
            <a:spLocks noGrp="1"/>
          </p:cNvSpPr>
          <p:nvPr>
            <p:ph type="subTitle" idx="1"/>
          </p:nvPr>
        </p:nvSpPr>
        <p:spPr>
          <a:xfrm>
            <a:off x="2546879" y="4455648"/>
            <a:ext cx="8915399" cy="1126283"/>
          </a:xfrm>
        </p:spPr>
        <p:txBody>
          <a:bodyPr/>
          <a:lstStyle/>
          <a:p>
            <a:r>
              <a:rPr lang="ru-RU" dirty="0" smtClean="0">
                <a:solidFill>
                  <a:schemeClr val="accent1">
                    <a:lumMod val="75000"/>
                  </a:schemeClr>
                </a:solidFill>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710015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Содержание образовательной деятельности</a:t>
            </a:r>
            <a:endParaRPr lang="ru-RU" b="1" dirty="0">
              <a:solidFill>
                <a:schemeClr val="tx2">
                  <a:lumMod val="75000"/>
                </a:schemeClr>
              </a:solidFill>
            </a:endParaRPr>
          </a:p>
        </p:txBody>
      </p:sp>
      <p:sp>
        <p:nvSpPr>
          <p:cNvPr id="3" name="Объект 2"/>
          <p:cNvSpPr>
            <a:spLocks noGrp="1"/>
          </p:cNvSpPr>
          <p:nvPr>
            <p:ph idx="1"/>
          </p:nvPr>
        </p:nvSpPr>
        <p:spPr/>
        <p:txBody>
          <a:bodyPr>
            <a:normAutofit fontScale="92500"/>
          </a:bodyPr>
          <a:lstStyle/>
          <a:p>
            <a:pPr algn="just"/>
            <a:r>
              <a:rPr lang="ru-RU" dirty="0">
                <a:solidFill>
                  <a:schemeClr val="accent1">
                    <a:lumMod val="75000"/>
                  </a:schemeClr>
                </a:solidFill>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dirty="0">
                <a:solidFill>
                  <a:schemeClr val="accent1">
                    <a:lumMod val="75000"/>
                  </a:schemeClr>
                </a:solidFill>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dirty="0">
                <a:solidFill>
                  <a:schemeClr val="accent1">
                    <a:lumMod val="75000"/>
                  </a:schemeClr>
                </a:solidFill>
              </a:rPr>
              <a:t>Более конкретное и дифференцированное по возрастам описание воспитательных задач приводится в Программе воспитания.</a:t>
            </a:r>
          </a:p>
          <a:p>
            <a:pPr algn="just"/>
            <a:endParaRPr lang="ru-RU" dirty="0"/>
          </a:p>
        </p:txBody>
      </p:sp>
    </p:spTree>
    <p:extLst>
      <p:ext uri="{BB962C8B-B14F-4D97-AF65-F5344CB8AC3E}">
        <p14:creationId xmlns:p14="http://schemas.microsoft.com/office/powerpoint/2010/main" val="977584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b="1" dirty="0" smtClean="0">
                <a:solidFill>
                  <a:schemeClr val="tx2">
                    <a:lumMod val="75000"/>
                  </a:schemeClr>
                </a:solidFill>
              </a:rPr>
              <a:t>Цели </a:t>
            </a:r>
            <a:r>
              <a:rPr lang="ru-RU" b="1" dirty="0">
                <a:solidFill>
                  <a:schemeClr val="tx2">
                    <a:lumMod val="75000"/>
                  </a:schemeClr>
                </a:solidFill>
              </a:rPr>
              <a:t>взаимодействия педагогического коллектива ДОО с семьями </a:t>
            </a:r>
            <a:r>
              <a:rPr lang="ru-RU" b="1" dirty="0" smtClean="0">
                <a:solidFill>
                  <a:schemeClr val="tx2">
                    <a:lumMod val="75000"/>
                  </a:schemeClr>
                </a:solidFill>
              </a:rPr>
              <a:t>обучающихся:</a:t>
            </a:r>
            <a:endParaRPr lang="ru-RU" b="1" dirty="0">
              <a:solidFill>
                <a:schemeClr val="tx2">
                  <a:lumMod val="75000"/>
                </a:schemeClr>
              </a:solidFill>
            </a:endParaRPr>
          </a:p>
        </p:txBody>
      </p:sp>
      <p:sp>
        <p:nvSpPr>
          <p:cNvPr id="3" name="Объект 2"/>
          <p:cNvSpPr>
            <a:spLocks noGrp="1"/>
          </p:cNvSpPr>
          <p:nvPr>
            <p:ph idx="1"/>
          </p:nvPr>
        </p:nvSpPr>
        <p:spPr>
          <a:xfrm>
            <a:off x="2589212" y="2472267"/>
            <a:ext cx="8915400" cy="3777622"/>
          </a:xfrm>
        </p:spPr>
        <p:txBody>
          <a:bodyPr/>
          <a:lstStyle/>
          <a:p>
            <a:pPr algn="just"/>
            <a:r>
              <a:rPr lang="ru-RU" sz="2400" dirty="0" smtClean="0">
                <a:solidFill>
                  <a:schemeClr val="accent1">
                    <a:lumMod val="75000"/>
                  </a:schemeClr>
                </a:solidFill>
              </a:rPr>
              <a:t>обеспечение </a:t>
            </a:r>
            <a:r>
              <a:rPr lang="ru-RU" sz="2400" dirty="0">
                <a:solidFill>
                  <a:schemeClr val="accent1">
                    <a:lumMod val="75000"/>
                  </a:schemeClr>
                </a:solidFill>
              </a:rPr>
              <a:t>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400" dirty="0">
                <a:solidFill>
                  <a:schemeClr val="accent1">
                    <a:lumMod val="75000"/>
                  </a:schemeClr>
                </a:solidFill>
              </a:rPr>
              <a:t>обеспечение единства подходов к воспитанию и обучению детей в условиях ДОО и семьи; повышение воспитательного потенциала семьи.</a:t>
            </a:r>
          </a:p>
          <a:p>
            <a:endParaRPr lang="ru-RU" dirty="0"/>
          </a:p>
        </p:txBody>
      </p:sp>
    </p:spTree>
    <p:extLst>
      <p:ext uri="{BB962C8B-B14F-4D97-AF65-F5344CB8AC3E}">
        <p14:creationId xmlns:p14="http://schemas.microsoft.com/office/powerpoint/2010/main" val="740699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b="1" dirty="0" smtClean="0">
                <a:solidFill>
                  <a:schemeClr val="tx2">
                    <a:lumMod val="75000"/>
                  </a:schemeClr>
                </a:solidFill>
              </a:rPr>
              <a:t>Задачи </a:t>
            </a:r>
            <a:r>
              <a:rPr lang="ru-RU" b="1" dirty="0">
                <a:solidFill>
                  <a:schemeClr val="tx2">
                    <a:lumMod val="75000"/>
                  </a:schemeClr>
                </a:solidFill>
              </a:rPr>
              <a:t>взаимодействия педагогического коллектива ДОО с семьями обучающихся:</a:t>
            </a:r>
            <a:endParaRPr lang="ru-RU" dirty="0">
              <a:solidFill>
                <a:schemeClr val="tx2">
                  <a:lumMod val="75000"/>
                </a:schemeClr>
              </a:solidFill>
            </a:endParaRPr>
          </a:p>
        </p:txBody>
      </p:sp>
      <p:sp>
        <p:nvSpPr>
          <p:cNvPr id="3" name="Объект 2"/>
          <p:cNvSpPr>
            <a:spLocks noGrp="1"/>
          </p:cNvSpPr>
          <p:nvPr>
            <p:ph idx="1"/>
          </p:nvPr>
        </p:nvSpPr>
        <p:spPr>
          <a:xfrm>
            <a:off x="2589212" y="2336800"/>
            <a:ext cx="8915400" cy="3777622"/>
          </a:xfrm>
        </p:spPr>
        <p:txBody>
          <a:bodyPr>
            <a:normAutofit fontScale="85000" lnSpcReduction="10000"/>
          </a:bodyPr>
          <a:lstStyle/>
          <a:p>
            <a:pPr lvl="0" algn="just"/>
            <a:r>
              <a:rPr lang="ru-RU" dirty="0" smtClean="0">
                <a:solidFill>
                  <a:schemeClr val="accent1">
                    <a:lumMod val="75000"/>
                  </a:schemeClr>
                </a:solidFill>
              </a:rPr>
              <a:t>информирование </a:t>
            </a:r>
            <a:r>
              <a:rPr lang="ru-RU" dirty="0">
                <a:solidFill>
                  <a:schemeClr val="accent1">
                    <a:lumMod val="75000"/>
                  </a:schemeClr>
                </a:solidFill>
              </a:rPr>
              <a:t>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lvl="0" algn="just"/>
            <a:r>
              <a:rPr lang="ru-RU" dirty="0">
                <a:solidFill>
                  <a:schemeClr val="accent1">
                    <a:lumMod val="75000"/>
                  </a:schemeClr>
                </a:solidFill>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lvl="0" algn="just"/>
            <a:r>
              <a:rPr lang="ru-RU" dirty="0">
                <a:solidFill>
                  <a:schemeClr val="accent1">
                    <a:lumMod val="75000"/>
                  </a:schemeClr>
                </a:solidFill>
              </a:rPr>
              <a:t>способствование развитию ответственного и осознанного </a:t>
            </a:r>
            <a:r>
              <a:rPr lang="ru-RU" dirty="0" err="1">
                <a:solidFill>
                  <a:schemeClr val="accent1">
                    <a:lumMod val="75000"/>
                  </a:schemeClr>
                </a:solidFill>
              </a:rPr>
              <a:t>родительства</a:t>
            </a:r>
            <a:r>
              <a:rPr lang="ru-RU" dirty="0">
                <a:solidFill>
                  <a:schemeClr val="accent1">
                    <a:lumMod val="75000"/>
                  </a:schemeClr>
                </a:solidFill>
              </a:rPr>
              <a:t> как базовой основы благополучия семьи;</a:t>
            </a:r>
          </a:p>
          <a:p>
            <a:pPr lvl="0" algn="just"/>
            <a:r>
              <a:rPr lang="ru-RU" dirty="0">
                <a:solidFill>
                  <a:schemeClr val="accent1">
                    <a:lumMod val="75000"/>
                  </a:schemeClr>
                </a:solidFill>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lvl="0" algn="just"/>
            <a:r>
              <a:rPr lang="ru-RU" dirty="0">
                <a:solidFill>
                  <a:schemeClr val="accent1">
                    <a:lumMod val="75000"/>
                  </a:schemeClr>
                </a:solidFill>
              </a:rPr>
              <a:t>вовлечение родителей (законных представителей) в образовательный процесс.</a:t>
            </a:r>
          </a:p>
          <a:p>
            <a:pPr algn="just"/>
            <a:endParaRPr lang="ru-RU" dirty="0"/>
          </a:p>
        </p:txBody>
      </p:sp>
    </p:spTree>
    <p:extLst>
      <p:ext uri="{BB962C8B-B14F-4D97-AF65-F5344CB8AC3E}">
        <p14:creationId xmlns:p14="http://schemas.microsoft.com/office/powerpoint/2010/main" val="1031677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2006" y="209243"/>
            <a:ext cx="8619861" cy="1280890"/>
          </a:xfrm>
        </p:spPr>
        <p:txBody>
          <a:bodyPr>
            <a:noAutofit/>
          </a:bodyPr>
          <a:lstStyle/>
          <a:p>
            <a:r>
              <a:rPr lang="ru-RU" sz="2800" b="1" dirty="0" smtClean="0">
                <a:solidFill>
                  <a:schemeClr val="tx2">
                    <a:lumMod val="75000"/>
                  </a:schemeClr>
                </a:solidFill>
              </a:rPr>
              <a:t>Направления деятельности  </a:t>
            </a:r>
            <a:r>
              <a:rPr lang="ru-RU" sz="2800" b="1" dirty="0">
                <a:solidFill>
                  <a:schemeClr val="tx2">
                    <a:lumMod val="75000"/>
                  </a:schemeClr>
                </a:solidFill>
              </a:rPr>
              <a:t>педагогического коллектива </a:t>
            </a:r>
            <a:r>
              <a:rPr lang="ru-RU" sz="2800" b="1" dirty="0" smtClean="0">
                <a:solidFill>
                  <a:schemeClr val="tx2">
                    <a:lumMod val="75000"/>
                  </a:schemeClr>
                </a:solidFill>
              </a:rPr>
              <a:t>ДОО с </a:t>
            </a:r>
            <a:r>
              <a:rPr lang="ru-RU" sz="2800" b="1" dirty="0">
                <a:solidFill>
                  <a:schemeClr val="tx2">
                    <a:lumMod val="75000"/>
                  </a:schemeClr>
                </a:solidFill>
              </a:rPr>
              <a:t>родителями (законными представителями) </a:t>
            </a:r>
            <a:r>
              <a:rPr lang="ru-RU" sz="2800" b="1" dirty="0" smtClean="0">
                <a:solidFill>
                  <a:schemeClr val="tx2">
                    <a:lumMod val="75000"/>
                  </a:schemeClr>
                </a:solidFill>
              </a:rPr>
              <a:t>обучающихся:</a:t>
            </a:r>
            <a:endParaRPr lang="ru-RU" sz="2800" dirty="0">
              <a:solidFill>
                <a:schemeClr val="tx2">
                  <a:lumMod val="75000"/>
                </a:schemeClr>
              </a:solidFill>
            </a:endParaRPr>
          </a:p>
        </p:txBody>
      </p:sp>
      <p:sp>
        <p:nvSpPr>
          <p:cNvPr id="3" name="Объект 2"/>
          <p:cNvSpPr>
            <a:spLocks noGrp="1"/>
          </p:cNvSpPr>
          <p:nvPr>
            <p:ph idx="1"/>
          </p:nvPr>
        </p:nvSpPr>
        <p:spPr>
          <a:xfrm>
            <a:off x="2082006" y="1650999"/>
            <a:ext cx="9534261" cy="4902201"/>
          </a:xfrm>
        </p:spPr>
        <p:txBody>
          <a:bodyPr>
            <a:normAutofit fontScale="92500" lnSpcReduction="10000"/>
          </a:bodyPr>
          <a:lstStyle/>
          <a:p>
            <a:pPr lvl="1" algn="just"/>
            <a:r>
              <a:rPr lang="ru-RU" dirty="0" err="1">
                <a:solidFill>
                  <a:schemeClr val="accent1">
                    <a:lumMod val="75000"/>
                  </a:schemeClr>
                </a:solidFill>
              </a:rPr>
              <a:t>диагностико</a:t>
            </a:r>
            <a:r>
              <a:rPr lang="ru-RU" dirty="0">
                <a:solidFill>
                  <a:schemeClr val="accent1">
                    <a:lumMod val="75000"/>
                  </a:schemeClr>
                </a:solidFill>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endParaRPr lang="ru-RU" sz="1800" dirty="0">
              <a:solidFill>
                <a:schemeClr val="accent1">
                  <a:lumMod val="75000"/>
                </a:schemeClr>
              </a:solidFill>
            </a:endParaRPr>
          </a:p>
          <a:p>
            <a:pPr lvl="1" algn="just"/>
            <a:r>
              <a:rPr lang="ru-RU" dirty="0">
                <a:solidFill>
                  <a:schemeClr val="accent1">
                    <a:lumMod val="75000"/>
                  </a:schemeClr>
                </a:solidFill>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a:t>
            </a:r>
            <a:endParaRPr lang="ru-RU" sz="1800" dirty="0">
              <a:solidFill>
                <a:schemeClr val="accent1">
                  <a:lumMod val="75000"/>
                </a:schemeClr>
              </a:solidFill>
            </a:endParaRPr>
          </a:p>
          <a:p>
            <a:pPr lvl="1" algn="just"/>
            <a:r>
              <a:rPr lang="ru-RU" dirty="0">
                <a:solidFill>
                  <a:schemeClr val="accent1">
                    <a:lumMod val="75000"/>
                  </a:schemeClr>
                </a:solidFill>
              </a:rPr>
              <a:t>консультационное направление 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другому.</a:t>
            </a:r>
            <a:endParaRPr lang="ru-RU" sz="1800" dirty="0">
              <a:solidFill>
                <a:schemeClr val="accent1">
                  <a:lumMod val="75000"/>
                </a:schemeClr>
              </a:solidFill>
            </a:endParaRPr>
          </a:p>
          <a:p>
            <a:endParaRPr lang="ru-RU" dirty="0"/>
          </a:p>
        </p:txBody>
      </p:sp>
    </p:spTree>
    <p:extLst>
      <p:ext uri="{BB962C8B-B14F-4D97-AF65-F5344CB8AC3E}">
        <p14:creationId xmlns:p14="http://schemas.microsoft.com/office/powerpoint/2010/main" val="37782878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50000"/>
                  </a:schemeClr>
                </a:solidFill>
              </a:rPr>
              <a:t>Программа воспитания</a:t>
            </a:r>
            <a:endParaRPr lang="ru-RU" b="1" dirty="0">
              <a:solidFill>
                <a:schemeClr val="tx2">
                  <a:lumMod val="50000"/>
                </a:schemeClr>
              </a:solidFill>
            </a:endParaRPr>
          </a:p>
        </p:txBody>
      </p:sp>
      <p:sp>
        <p:nvSpPr>
          <p:cNvPr id="3" name="Объект 2"/>
          <p:cNvSpPr>
            <a:spLocks noGrp="1"/>
          </p:cNvSpPr>
          <p:nvPr>
            <p:ph idx="1"/>
          </p:nvPr>
        </p:nvSpPr>
        <p:spPr>
          <a:xfrm>
            <a:off x="2015067" y="1794934"/>
            <a:ext cx="9489545" cy="3777622"/>
          </a:xfrm>
        </p:spPr>
        <p:txBody>
          <a:bodyPr>
            <a:normAutofit lnSpcReduction="10000"/>
          </a:bodyPr>
          <a:lstStyle/>
          <a:p>
            <a:pPr marL="457200" lvl="1" indent="0" algn="just">
              <a:buNone/>
            </a:pPr>
            <a:r>
              <a:rPr lang="ru-RU" sz="2400" dirty="0">
                <a:solidFill>
                  <a:schemeClr val="accent1">
                    <a:lumMod val="75000"/>
                  </a:schemeClr>
                </a:solidFill>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marL="0" indent="0">
              <a:buNone/>
            </a:pPr>
            <a:endParaRPr lang="ru-RU" dirty="0"/>
          </a:p>
        </p:txBody>
      </p:sp>
    </p:spTree>
    <p:extLst>
      <p:ext uri="{BB962C8B-B14F-4D97-AF65-F5344CB8AC3E}">
        <p14:creationId xmlns:p14="http://schemas.microsoft.com/office/powerpoint/2010/main" val="3574707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5792" y="2630710"/>
            <a:ext cx="8911687" cy="1280890"/>
          </a:xfrm>
        </p:spPr>
        <p:txBody>
          <a:bodyPr>
            <a:normAutofit/>
          </a:bodyPr>
          <a:lstStyle/>
          <a:p>
            <a:r>
              <a:rPr lang="ru-RU" sz="4000" b="1" dirty="0" smtClean="0">
                <a:solidFill>
                  <a:schemeClr val="tx2">
                    <a:lumMod val="75000"/>
                  </a:schemeClr>
                </a:solidFill>
              </a:rPr>
              <a:t>Спасибо за внимание!</a:t>
            </a:r>
            <a:endParaRPr lang="ru-RU" sz="4000" b="1" dirty="0">
              <a:solidFill>
                <a:schemeClr val="tx2">
                  <a:lumMod val="75000"/>
                </a:schemeClr>
              </a:solidFill>
            </a:endParaRPr>
          </a:p>
        </p:txBody>
      </p:sp>
    </p:spTree>
    <p:extLst>
      <p:ext uri="{BB962C8B-B14F-4D97-AF65-F5344CB8AC3E}">
        <p14:creationId xmlns:p14="http://schemas.microsoft.com/office/powerpoint/2010/main" val="180161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537241"/>
            <a:ext cx="8915400" cy="5411689"/>
          </a:xfrm>
        </p:spPr>
        <p:txBody>
          <a:bodyPr>
            <a:normAutofit/>
          </a:bodyPr>
          <a:lstStyle/>
          <a:p>
            <a:pPr marL="0" indent="0" algn="just">
              <a:buNone/>
            </a:pPr>
            <a:r>
              <a:rPr lang="ru-RU"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a:t>
            </a:r>
            <a:r>
              <a:rPr lang="ru-RU" dirty="0" smtClean="0">
                <a:solidFill>
                  <a:schemeClr val="tx2">
                    <a:lumMod val="75000"/>
                  </a:schemeClr>
                </a:solidFill>
              </a:rPr>
              <a:t>комбинированного вида №26 «Дюймовочка» </a:t>
            </a:r>
            <a:r>
              <a:rPr lang="ru-RU" dirty="0">
                <a:solidFill>
                  <a:schemeClr val="tx2">
                    <a:lumMod val="75000"/>
                  </a:schemeClr>
                </a:solidFill>
              </a:rPr>
              <a:t>Зеленодольского муниципального района Республики Татарстан» (далее – Программа) разработана </a:t>
            </a:r>
            <a:r>
              <a:rPr lang="ru-RU" b="1" dirty="0">
                <a:solidFill>
                  <a:schemeClr val="tx2">
                    <a:lumMod val="75000"/>
                  </a:schemeClr>
                </a:solidFill>
              </a:rPr>
              <a:t>в соответствии </a:t>
            </a:r>
            <a:r>
              <a:rPr lang="en-US" b="1" dirty="0" smtClean="0">
                <a:solidFill>
                  <a:schemeClr val="tx2">
                    <a:lumMod val="75000"/>
                  </a:schemeClr>
                </a:solidFill>
              </a:rPr>
              <a:t>c</a:t>
            </a:r>
            <a:r>
              <a:rPr lang="ru-RU" dirty="0" smtClean="0">
                <a:solidFill>
                  <a:schemeClr val="tx2">
                    <a:lumMod val="75000"/>
                  </a:schemeClr>
                </a:solidFill>
              </a:rPr>
              <a:t>:</a:t>
            </a:r>
          </a:p>
          <a:p>
            <a:pPr algn="just"/>
            <a:r>
              <a:rPr lang="ru-RU" dirty="0" smtClean="0">
                <a:hlinkClick r:id="rId2"/>
              </a:rPr>
              <a:t>Федеральным </a:t>
            </a:r>
            <a:r>
              <a:rPr lang="ru-RU" dirty="0">
                <a:hlinkClick r:id="rId2"/>
              </a:rPr>
              <a:t>государственным образовательным стандартом дошкольного образования (утвержден приказом </a:t>
            </a:r>
            <a:r>
              <a:rPr lang="ru-RU" dirty="0" err="1">
                <a:hlinkClick r:id="rId2"/>
              </a:rPr>
              <a:t>Минобрнауки</a:t>
            </a:r>
            <a:r>
              <a:rPr lang="ru-RU" dirty="0">
                <a:hlinkClick r:id="rId2"/>
              </a:rPr>
              <a:t> России от 17 октября 2013 г. № 1155, зарегистрировано в Минюсте России 14 ноября 2013 г., регистрационный № 30384; в редакции приказа </a:t>
            </a:r>
            <a:r>
              <a:rPr lang="ru-RU" dirty="0" err="1">
                <a:hlinkClick r:id="rId2"/>
              </a:rPr>
              <a:t>Минпросвещения</a:t>
            </a:r>
            <a:r>
              <a:rPr lang="ru-RU" dirty="0">
                <a:hlinkClick r:id="rId2"/>
              </a:rPr>
              <a:t> России от 8 ноября 2022 г. № 955, зарегистрировано в Минюсте России 6 февраля 2023 г., регистрационный № 72264) (далее –ФГОС ДО) </a:t>
            </a:r>
            <a:endParaRPr lang="ru-RU" dirty="0" smtClean="0"/>
          </a:p>
          <a:p>
            <a:pPr algn="just"/>
            <a:r>
              <a:rPr lang="ru-RU" dirty="0" smtClean="0">
                <a:hlinkClick r:id="rId3"/>
              </a:rPr>
              <a:t>Федеральной </a:t>
            </a:r>
            <a:r>
              <a:rPr lang="ru-RU" dirty="0">
                <a:hlinkClick r:id="rId3"/>
              </a:rPr>
              <a:t>образовательной программой дошкольного образования (утверждена приказом </a:t>
            </a:r>
            <a:r>
              <a:rPr lang="ru-RU" dirty="0" err="1">
                <a:hlinkClick r:id="rId3"/>
              </a:rPr>
              <a:t>Минпросвещения</a:t>
            </a:r>
            <a:r>
              <a:rPr lang="ru-RU" dirty="0">
                <a:hlinkClick r:id="rId3"/>
              </a:rPr>
              <a:t> России от 25 ноября 2022 г. № 1028, зарегистрировано в Минюсте России 28 декабря 2022 г., регистрационный № 71847) (далее – ФОП ДО).</a:t>
            </a:r>
            <a:endParaRPr lang="ru-RU" dirty="0"/>
          </a:p>
          <a:p>
            <a:pPr marL="0" indent="0">
              <a:buNone/>
            </a:pPr>
            <a:endParaRPr lang="ru-RU" dirty="0"/>
          </a:p>
        </p:txBody>
      </p:sp>
    </p:spTree>
    <p:extLst>
      <p:ext uri="{BB962C8B-B14F-4D97-AF65-F5344CB8AC3E}">
        <p14:creationId xmlns:p14="http://schemas.microsoft.com/office/powerpoint/2010/main" val="161652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tx2">
                    <a:lumMod val="75000"/>
                  </a:schemeClr>
                </a:solidFill>
              </a:rPr>
              <a:t>Программа разработана на основании: </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p:txBody>
          <a:bodyPr/>
          <a:lstStyle/>
          <a:p>
            <a:pPr algn="just"/>
            <a:r>
              <a:rPr lang="ru-RU" sz="2000" dirty="0" smtClean="0">
                <a:solidFill>
                  <a:schemeClr val="accent1">
                    <a:lumMod val="75000"/>
                  </a:schemeClr>
                </a:solidFill>
              </a:rPr>
              <a:t>Устава </a:t>
            </a:r>
            <a:r>
              <a:rPr lang="ru-RU" sz="2000" dirty="0">
                <a:solidFill>
                  <a:schemeClr val="accent1">
                    <a:lumMod val="75000"/>
                  </a:schemeClr>
                </a:solidFill>
              </a:rPr>
              <a:t>Муниципального бюджетного дошкольного образовательного учреждения «Детский </a:t>
            </a:r>
            <a:r>
              <a:rPr lang="ru-RU" sz="2000" dirty="0" smtClean="0">
                <a:solidFill>
                  <a:schemeClr val="accent1">
                    <a:lumMod val="75000"/>
                  </a:schemeClr>
                </a:solidFill>
              </a:rPr>
              <a:t>сад комбинированного вида №26 «Дюймовочка» </a:t>
            </a:r>
            <a:r>
              <a:rPr lang="ru-RU" sz="2000" dirty="0">
                <a:solidFill>
                  <a:schemeClr val="accent1">
                    <a:lumMod val="75000"/>
                  </a:schemeClr>
                </a:solidFill>
              </a:rPr>
              <a:t>Зеленодольского муниципального района Республики Татарстан»;</a:t>
            </a:r>
          </a:p>
          <a:p>
            <a:pPr lvl="0" algn="just" fontAlgn="base"/>
            <a:r>
              <a:rPr lang="ru-RU" sz="2000" dirty="0">
                <a:solidFill>
                  <a:schemeClr val="accent1">
                    <a:lumMod val="75000"/>
                  </a:schemeClr>
                </a:solidFill>
              </a:rPr>
              <a:t>Региональной образовательной программы дошкольного образования «</a:t>
            </a:r>
            <a:r>
              <a:rPr lang="ru-RU" sz="2000" dirty="0" err="1">
                <a:solidFill>
                  <a:schemeClr val="accent1">
                    <a:lumMod val="75000"/>
                  </a:schemeClr>
                </a:solidFill>
              </a:rPr>
              <a:t>Сөенеч</a:t>
            </a:r>
            <a:r>
              <a:rPr lang="ru-RU" sz="2000" dirty="0">
                <a:solidFill>
                  <a:schemeClr val="accent1">
                    <a:lumMod val="75000"/>
                  </a:schemeClr>
                </a:solidFill>
              </a:rPr>
              <a:t>» – «Радость познания» (авт. Р.К. </a:t>
            </a:r>
            <a:r>
              <a:rPr lang="ru-RU" sz="2000" dirty="0" err="1">
                <a:solidFill>
                  <a:schemeClr val="accent1">
                    <a:lumMod val="75000"/>
                  </a:schemeClr>
                </a:solidFill>
              </a:rPr>
              <a:t>Шаехова</a:t>
            </a:r>
            <a:r>
              <a:rPr lang="ru-RU" sz="2000" dirty="0">
                <a:solidFill>
                  <a:schemeClr val="accent1">
                    <a:lumMod val="75000"/>
                  </a:schemeClr>
                </a:solidFill>
              </a:rPr>
              <a:t>);</a:t>
            </a:r>
          </a:p>
          <a:p>
            <a:pPr lvl="0" algn="just" fontAlgn="base"/>
            <a:r>
              <a:rPr lang="ru-RU" sz="2000" dirty="0">
                <a:solidFill>
                  <a:schemeClr val="accent1">
                    <a:lumMod val="75000"/>
                  </a:schemeClr>
                </a:solidFill>
              </a:rPr>
              <a:t>Парциальная образовательная программа математического развития дошкольников «</a:t>
            </a:r>
            <a:r>
              <a:rPr lang="ru-RU" sz="2000" dirty="0" err="1">
                <a:solidFill>
                  <a:schemeClr val="accent1">
                    <a:lumMod val="75000"/>
                  </a:schemeClr>
                </a:solidFill>
              </a:rPr>
              <a:t>Игралочка</a:t>
            </a:r>
            <a:r>
              <a:rPr lang="ru-RU" sz="2000" dirty="0">
                <a:solidFill>
                  <a:schemeClr val="accent1">
                    <a:lumMod val="75000"/>
                  </a:schemeClr>
                </a:solidFill>
              </a:rPr>
              <a:t>» / Л.Г. </a:t>
            </a:r>
            <a:r>
              <a:rPr lang="ru-RU" sz="2000" dirty="0" err="1">
                <a:solidFill>
                  <a:schemeClr val="accent1">
                    <a:lumMod val="75000"/>
                  </a:schemeClr>
                </a:solidFill>
              </a:rPr>
              <a:t>Петерсон</a:t>
            </a:r>
            <a:r>
              <a:rPr lang="ru-RU" sz="2000" dirty="0">
                <a:solidFill>
                  <a:schemeClr val="accent1">
                    <a:lumMod val="75000"/>
                  </a:schemeClr>
                </a:solidFill>
              </a:rPr>
              <a:t>, Е.Е. </a:t>
            </a:r>
            <a:r>
              <a:rPr lang="ru-RU" sz="2000" dirty="0" err="1">
                <a:solidFill>
                  <a:schemeClr val="accent1">
                    <a:lumMod val="75000"/>
                  </a:schemeClr>
                </a:solidFill>
              </a:rPr>
              <a:t>Кочемасова</a:t>
            </a:r>
            <a:r>
              <a:rPr lang="ru-RU" sz="2000" dirty="0">
                <a:solidFill>
                  <a:schemeClr val="accent1">
                    <a:lumMod val="75000"/>
                  </a:schemeClr>
                </a:solidFill>
              </a:rPr>
              <a:t>.</a:t>
            </a:r>
          </a:p>
          <a:p>
            <a:endParaRPr lang="ru-RU" dirty="0"/>
          </a:p>
        </p:txBody>
      </p:sp>
    </p:spTree>
    <p:extLst>
      <p:ext uri="{BB962C8B-B14F-4D97-AF65-F5344CB8AC3E}">
        <p14:creationId xmlns:p14="http://schemas.microsoft.com/office/powerpoint/2010/main" val="3684509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8345" y="1210734"/>
            <a:ext cx="8915400" cy="5369355"/>
          </a:xfrm>
        </p:spPr>
        <p:txBody>
          <a:bodyPr/>
          <a:lstStyle/>
          <a:p>
            <a:pPr algn="just"/>
            <a:r>
              <a:rPr lang="ru-RU" sz="2400" b="1" dirty="0">
                <a:solidFill>
                  <a:schemeClr val="tx2">
                    <a:lumMod val="75000"/>
                  </a:schemeClr>
                </a:solidFill>
              </a:rPr>
              <a:t>Нормативный срок освоения Программы</a:t>
            </a:r>
            <a:r>
              <a:rPr lang="ru-RU" sz="2400" dirty="0">
                <a:solidFill>
                  <a:schemeClr val="tx2">
                    <a:lumMod val="75000"/>
                  </a:schemeClr>
                </a:solidFill>
              </a:rPr>
              <a:t> </a:t>
            </a:r>
            <a:r>
              <a:rPr lang="ru-RU" sz="2400" dirty="0">
                <a:solidFill>
                  <a:schemeClr val="accent1">
                    <a:lumMod val="75000"/>
                  </a:schemeClr>
                </a:solidFill>
              </a:rPr>
              <a:t>– 6 лет (предназначена для воспитанников от </a:t>
            </a:r>
            <a:r>
              <a:rPr lang="ru-RU" sz="2400" dirty="0" smtClean="0">
                <a:solidFill>
                  <a:schemeClr val="accent1">
                    <a:lumMod val="75000"/>
                  </a:schemeClr>
                </a:solidFill>
              </a:rPr>
              <a:t>2 лет </a:t>
            </a:r>
            <a:r>
              <a:rPr lang="ru-RU" sz="2400" dirty="0">
                <a:solidFill>
                  <a:schemeClr val="accent1">
                    <a:lumMod val="75000"/>
                  </a:schemeClr>
                </a:solidFill>
              </a:rPr>
              <a:t>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2400" b="1" dirty="0">
                <a:solidFill>
                  <a:schemeClr val="tx2">
                    <a:lumMod val="75000"/>
                  </a:schemeClr>
                </a:solidFill>
              </a:rPr>
              <a:t>Программа реализуется</a:t>
            </a:r>
            <a:r>
              <a:rPr lang="ru-RU" sz="2400" dirty="0">
                <a:solidFill>
                  <a:schemeClr val="tx2">
                    <a:lumMod val="75000"/>
                  </a:schemeClr>
                </a:solidFill>
              </a:rPr>
              <a:t> </a:t>
            </a:r>
            <a:r>
              <a:rPr lang="ru-RU" sz="2400" dirty="0">
                <a:solidFill>
                  <a:schemeClr val="accent1">
                    <a:lumMod val="75000"/>
                  </a:schemeClr>
                </a:solidFill>
              </a:rPr>
              <a:t>на государственных языках Российской Федерации и Республики Татарстан. </a:t>
            </a:r>
          </a:p>
          <a:p>
            <a:endParaRPr lang="ru-RU" dirty="0">
              <a:solidFill>
                <a:schemeClr val="accent1">
                  <a:lumMod val="75000"/>
                </a:schemeClr>
              </a:solidFill>
            </a:endParaRPr>
          </a:p>
        </p:txBody>
      </p:sp>
    </p:spTree>
    <p:extLst>
      <p:ext uri="{BB962C8B-B14F-4D97-AF65-F5344CB8AC3E}">
        <p14:creationId xmlns:p14="http://schemas.microsoft.com/office/powerpoint/2010/main" val="2425089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5278" y="753533"/>
            <a:ext cx="8915400" cy="3777622"/>
          </a:xfrm>
        </p:spPr>
        <p:txBody>
          <a:bodyPr>
            <a:noAutofit/>
          </a:bodyPr>
          <a:lstStyle/>
          <a:p>
            <a:pPr algn="just"/>
            <a:r>
              <a:rPr lang="ru-RU" sz="2000" b="1" dirty="0">
                <a:solidFill>
                  <a:schemeClr val="tx2">
                    <a:lumMod val="75000"/>
                  </a:schemeClr>
                </a:solidFill>
              </a:rPr>
              <a:t>Программа определяет </a:t>
            </a:r>
            <a:r>
              <a:rPr lang="ru-RU" sz="2000" dirty="0">
                <a:solidFill>
                  <a:schemeClr val="accent1">
                    <a:lumMod val="75000"/>
                  </a:schemeClr>
                </a:solidFill>
              </a:rPr>
              <a:t>содержание и организацию образовательной деятельности на уровне дошкольного образования в группах общеразвивающей направленности</a:t>
            </a:r>
            <a:r>
              <a:rPr lang="ru-RU" sz="2000" dirty="0" smtClean="0">
                <a:solidFill>
                  <a:schemeClr val="accent1">
                    <a:lumMod val="75000"/>
                  </a:schemeClr>
                </a:solidFill>
              </a:rPr>
              <a:t>.</a:t>
            </a:r>
          </a:p>
          <a:p>
            <a:pPr algn="just"/>
            <a:r>
              <a:rPr lang="ru-RU" sz="2000" b="1" dirty="0" smtClean="0">
                <a:solidFill>
                  <a:schemeClr val="tx2">
                    <a:lumMod val="75000"/>
                  </a:schemeClr>
                </a:solidFill>
              </a:rPr>
              <a:t>Программа </a:t>
            </a:r>
            <a:r>
              <a:rPr lang="ru-RU" sz="2000" b="1" dirty="0">
                <a:solidFill>
                  <a:schemeClr val="tx2">
                    <a:lumMod val="75000"/>
                  </a:schemeClr>
                </a:solidFill>
              </a:rPr>
              <a:t>направлена на</a:t>
            </a:r>
            <a:r>
              <a:rPr lang="ru-RU" sz="2000" dirty="0">
                <a:solidFill>
                  <a:schemeClr val="tx2">
                    <a:lumMod val="75000"/>
                  </a:schemeClr>
                </a:solidFill>
              </a:rPr>
              <a:t> </a:t>
            </a:r>
            <a:r>
              <a:rPr lang="ru-RU" sz="2000" dirty="0">
                <a:solidFill>
                  <a:schemeClr val="accent1">
                    <a:lumMod val="75000"/>
                  </a:schemeClr>
                </a:solidFill>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a:t>
            </a:r>
            <a:r>
              <a:rPr lang="ru-RU" sz="2000" dirty="0" smtClean="0">
                <a:solidFill>
                  <a:schemeClr val="accent1">
                    <a:lumMod val="75000"/>
                  </a:schemeClr>
                </a:solidFill>
              </a:rPr>
              <a:t>детей</a:t>
            </a:r>
          </a:p>
          <a:p>
            <a:pPr algn="just"/>
            <a:r>
              <a:rPr lang="ru-RU" sz="2000" b="1" dirty="0" smtClean="0">
                <a:solidFill>
                  <a:schemeClr val="tx2">
                    <a:lumMod val="75000"/>
                  </a:schemeClr>
                </a:solidFill>
              </a:rPr>
              <a:t>В Программе отражено </a:t>
            </a:r>
            <a:r>
              <a:rPr lang="ru-RU" sz="2000" dirty="0">
                <a:solidFill>
                  <a:schemeClr val="accent1">
                    <a:lumMod val="75000"/>
                  </a:schemeClr>
                </a:solidFill>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p>
          <a:p>
            <a:pPr algn="just"/>
            <a:endParaRPr lang="ru-RU" sz="2000" dirty="0">
              <a:solidFill>
                <a:schemeClr val="accent1">
                  <a:lumMod val="75000"/>
                </a:schemeClr>
              </a:solidFill>
            </a:endParaRPr>
          </a:p>
        </p:txBody>
      </p:sp>
    </p:spTree>
    <p:extLst>
      <p:ext uri="{BB962C8B-B14F-4D97-AF65-F5344CB8AC3E}">
        <p14:creationId xmlns:p14="http://schemas.microsoft.com/office/powerpoint/2010/main" val="2351270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Цель Программы</a:t>
            </a:r>
            <a:endParaRPr lang="ru-RU" b="1" dirty="0">
              <a:solidFill>
                <a:schemeClr val="tx2">
                  <a:lumMod val="75000"/>
                </a:schemeClr>
              </a:solidFill>
            </a:endParaRPr>
          </a:p>
        </p:txBody>
      </p:sp>
      <p:sp>
        <p:nvSpPr>
          <p:cNvPr id="3" name="Объект 2"/>
          <p:cNvSpPr>
            <a:spLocks noGrp="1"/>
          </p:cNvSpPr>
          <p:nvPr>
            <p:ph idx="1"/>
          </p:nvPr>
        </p:nvSpPr>
        <p:spPr>
          <a:xfrm>
            <a:off x="2589212" y="1456267"/>
            <a:ext cx="8915400" cy="4454955"/>
          </a:xfrm>
        </p:spPr>
        <p:txBody>
          <a:bodyPr>
            <a:normAutofit/>
          </a:bodyPr>
          <a:lstStyle/>
          <a:p>
            <a:pPr marL="0" indent="0" algn="just">
              <a:buNone/>
            </a:pPr>
            <a:r>
              <a:rPr lang="ru-RU" sz="2000" dirty="0" smtClean="0">
                <a:solidFill>
                  <a:schemeClr val="accent1">
                    <a:lumMod val="75000"/>
                  </a:schemeClr>
                </a:solidFill>
              </a:rPr>
              <a:t>Разностороннее </a:t>
            </a:r>
            <a:r>
              <a:rPr lang="ru-RU" sz="2000" dirty="0">
                <a:solidFill>
                  <a:schemeClr val="accent1">
                    <a:lumMod val="75000"/>
                  </a:schemeClr>
                </a:solidFill>
              </a:rPr>
              <a:t>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lgn="just">
              <a:buNone/>
            </a:pPr>
            <a:r>
              <a:rPr lang="ru-RU" sz="2000" dirty="0">
                <a:solidFill>
                  <a:schemeClr val="accent1">
                    <a:lumMod val="75000"/>
                  </a:schemeClr>
                </a:solidFill>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a:t>
            </a:r>
            <a:r>
              <a:rPr lang="ru-RU" sz="2000" dirty="0" smtClean="0">
                <a:solidFill>
                  <a:schemeClr val="accent1">
                    <a:lumMod val="75000"/>
                  </a:schemeClr>
                </a:solidFill>
              </a:rPr>
              <a:t>России.</a:t>
            </a:r>
            <a:endParaRPr lang="ru-RU" dirty="0">
              <a:solidFill>
                <a:schemeClr val="accent1">
                  <a:lumMod val="75000"/>
                </a:schemeClr>
              </a:solidFill>
            </a:endParaRPr>
          </a:p>
        </p:txBody>
      </p:sp>
    </p:spTree>
    <p:extLst>
      <p:ext uri="{BB962C8B-B14F-4D97-AF65-F5344CB8AC3E}">
        <p14:creationId xmlns:p14="http://schemas.microsoft.com/office/powerpoint/2010/main" val="541142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Задачи Программы</a:t>
            </a:r>
            <a:endParaRPr lang="ru-RU" b="1" dirty="0">
              <a:solidFill>
                <a:schemeClr val="tx2">
                  <a:lumMod val="75000"/>
                </a:schemeClr>
              </a:solidFill>
            </a:endParaRPr>
          </a:p>
        </p:txBody>
      </p:sp>
      <p:sp>
        <p:nvSpPr>
          <p:cNvPr id="3" name="Объект 2"/>
          <p:cNvSpPr>
            <a:spLocks noGrp="1"/>
          </p:cNvSpPr>
          <p:nvPr>
            <p:ph idx="1"/>
          </p:nvPr>
        </p:nvSpPr>
        <p:spPr>
          <a:xfrm>
            <a:off x="2589212" y="1253067"/>
            <a:ext cx="8915400" cy="4658155"/>
          </a:xfrm>
        </p:spPr>
        <p:txBody>
          <a:bodyPr>
            <a:normAutofit fontScale="70000" lnSpcReduction="20000"/>
          </a:bodyPr>
          <a:lstStyle/>
          <a:p>
            <a:pPr lvl="0" algn="just"/>
            <a:r>
              <a:rPr lang="ru-RU" dirty="0">
                <a:solidFill>
                  <a:schemeClr val="accent1">
                    <a:lumMod val="75000"/>
                  </a:schemeClr>
                </a:solidFill>
              </a:rPr>
              <a:t>обеспечение единых для Российской Федерации содержания ДО и планируемых результатов освоения образовательной программы ДО;</a:t>
            </a:r>
          </a:p>
          <a:p>
            <a:pPr lvl="0" algn="just"/>
            <a:r>
              <a:rPr lang="ru-RU" dirty="0">
                <a:solidFill>
                  <a:schemeClr val="accent1">
                    <a:lumMod val="75000"/>
                  </a:schemeClr>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dirty="0">
                <a:solidFill>
                  <a:schemeClr val="accent1">
                    <a:lumMod val="75000"/>
                  </a:schemeClr>
                </a:solidFill>
              </a:rPr>
              <a:t>построение (структурирование) содержания образовательной деятельности на основе учёта возрастных и индивидуальных особенностей развития;</a:t>
            </a:r>
          </a:p>
          <a:p>
            <a:pPr lvl="0" algn="just"/>
            <a:r>
              <a:rPr lang="ru-RU" dirty="0">
                <a:solidFill>
                  <a:schemeClr val="accent1">
                    <a:lumMod val="75000"/>
                  </a:schemeClr>
                </a:solidFill>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lvl="0" algn="just"/>
            <a:r>
              <a:rPr lang="ru-RU" dirty="0">
                <a:solidFill>
                  <a:schemeClr val="accent1">
                    <a:lumMod val="75000"/>
                  </a:schemeClr>
                </a:solidFill>
              </a:rPr>
              <a:t>охрана и укрепление физического и психического здоровья детей, в том числе их эмоционального благополучия;</a:t>
            </a:r>
          </a:p>
          <a:p>
            <a:pPr lvl="0" algn="just"/>
            <a:r>
              <a:rPr lang="ru-RU" dirty="0">
                <a:solidFill>
                  <a:schemeClr val="accent1">
                    <a:lumMod val="75000"/>
                  </a:schemeClr>
                </a:solidFill>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lvl="0" algn="just"/>
            <a:r>
              <a:rPr lang="ru-RU" dirty="0">
                <a:solidFill>
                  <a:schemeClr val="accent1">
                    <a:lumMod val="75000"/>
                  </a:schemeClr>
                </a:solidFill>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lvl="0" algn="just"/>
            <a:r>
              <a:rPr lang="ru-RU" dirty="0">
                <a:solidFill>
                  <a:schemeClr val="accent1">
                    <a:lumMod val="75000"/>
                  </a:schemeClr>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endParaRPr lang="ru-RU" dirty="0">
              <a:solidFill>
                <a:schemeClr val="accent1">
                  <a:lumMod val="75000"/>
                </a:schemeClr>
              </a:solidFill>
            </a:endParaRPr>
          </a:p>
        </p:txBody>
      </p:sp>
    </p:spTree>
    <p:extLst>
      <p:ext uri="{BB962C8B-B14F-4D97-AF65-F5344CB8AC3E}">
        <p14:creationId xmlns:p14="http://schemas.microsoft.com/office/powerpoint/2010/main" val="80988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tx2">
                    <a:lumMod val="75000"/>
                  </a:schemeClr>
                </a:solidFill>
              </a:rPr>
              <a:t>При разработке программы учитывались следующие </a:t>
            </a:r>
            <a:r>
              <a:rPr lang="ru-RU" b="1" dirty="0">
                <a:solidFill>
                  <a:schemeClr val="tx2">
                    <a:lumMod val="75000"/>
                  </a:schemeClr>
                </a:solidFill>
              </a:rPr>
              <a:t>значимые характеристики</a:t>
            </a:r>
            <a:r>
              <a:rPr lang="ru-RU" dirty="0">
                <a:solidFill>
                  <a:schemeClr val="tx2">
                    <a:lumMod val="75000"/>
                  </a:schemeClr>
                </a:solidFill>
              </a:rPr>
              <a:t>: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p:txBody>
          <a:bodyPr>
            <a:normAutofit/>
          </a:bodyPr>
          <a:lstStyle/>
          <a:p>
            <a:pPr lvl="0"/>
            <a:r>
              <a:rPr lang="ru-RU" dirty="0" smtClean="0">
                <a:solidFill>
                  <a:schemeClr val="accent1">
                    <a:lumMod val="75000"/>
                  </a:schemeClr>
                </a:solidFill>
              </a:rPr>
              <a:t>Географическое </a:t>
            </a:r>
            <a:r>
              <a:rPr lang="ru-RU" dirty="0">
                <a:solidFill>
                  <a:schemeClr val="accent1">
                    <a:lumMod val="75000"/>
                  </a:schemeClr>
                </a:solidFill>
              </a:rPr>
              <a:t>месторасположение </a:t>
            </a:r>
          </a:p>
          <a:p>
            <a:pPr lvl="0"/>
            <a:r>
              <a:rPr lang="ru-RU" dirty="0" smtClean="0">
                <a:solidFill>
                  <a:schemeClr val="accent1">
                    <a:lumMod val="75000"/>
                  </a:schemeClr>
                </a:solidFill>
              </a:rPr>
              <a:t>Климатические </a:t>
            </a:r>
            <a:r>
              <a:rPr lang="ru-RU" dirty="0">
                <a:solidFill>
                  <a:schemeClr val="accent1">
                    <a:lumMod val="75000"/>
                  </a:schemeClr>
                </a:solidFill>
              </a:rPr>
              <a:t>условия</a:t>
            </a:r>
          </a:p>
          <a:p>
            <a:pPr lvl="0"/>
            <a:r>
              <a:rPr lang="ru-RU" dirty="0">
                <a:solidFill>
                  <a:schemeClr val="accent1">
                    <a:lumMod val="75000"/>
                  </a:schemeClr>
                </a:solidFill>
              </a:rPr>
              <a:t>Специфика национальных, социокультурных и иных условий в которых осуществляется образовательная деятельность.</a:t>
            </a:r>
          </a:p>
          <a:p>
            <a:pPr lvl="0"/>
            <a:r>
              <a:rPr lang="ru-RU" dirty="0">
                <a:solidFill>
                  <a:schemeClr val="accent1">
                    <a:lumMod val="75000"/>
                  </a:schemeClr>
                </a:solidFill>
              </a:rPr>
              <a:t>Социально-демографические особенности.</a:t>
            </a:r>
          </a:p>
          <a:p>
            <a:pPr lvl="0"/>
            <a:r>
              <a:rPr lang="ru-RU" dirty="0">
                <a:solidFill>
                  <a:schemeClr val="accent1">
                    <a:lumMod val="75000"/>
                  </a:schemeClr>
                </a:solidFill>
              </a:rPr>
              <a:t>Особенности образовательного процесса.</a:t>
            </a:r>
          </a:p>
          <a:p>
            <a:pPr lvl="0"/>
            <a:r>
              <a:rPr lang="ru-RU" dirty="0">
                <a:solidFill>
                  <a:schemeClr val="accent1">
                    <a:lumMod val="75000"/>
                  </a:schemeClr>
                </a:solidFill>
              </a:rPr>
              <a:t>Кадровый потенциал.</a:t>
            </a:r>
          </a:p>
          <a:p>
            <a:pPr lvl="0"/>
            <a:r>
              <a:rPr lang="ru-RU" dirty="0">
                <a:solidFill>
                  <a:schemeClr val="accent1">
                    <a:lumMod val="75000"/>
                  </a:schemeClr>
                </a:solidFill>
              </a:rPr>
              <a:t>Контингент родителей.</a:t>
            </a:r>
          </a:p>
          <a:p>
            <a:pPr lvl="0"/>
            <a:r>
              <a:rPr lang="ru-RU" dirty="0">
                <a:solidFill>
                  <a:schemeClr val="accent1">
                    <a:lumMod val="75000"/>
                  </a:schemeClr>
                </a:solidFill>
              </a:rPr>
              <a:t>Возрастные особенности детей.</a:t>
            </a:r>
          </a:p>
          <a:p>
            <a:endParaRPr lang="ru-RU" dirty="0"/>
          </a:p>
        </p:txBody>
      </p:sp>
    </p:spTree>
    <p:extLst>
      <p:ext uri="{BB962C8B-B14F-4D97-AF65-F5344CB8AC3E}">
        <p14:creationId xmlns:p14="http://schemas.microsoft.com/office/powerpoint/2010/main" val="1746359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solidFill>
                  <a:schemeClr val="tx2">
                    <a:lumMod val="75000"/>
                  </a:schemeClr>
                </a:solidFill>
              </a:rPr>
              <a:t>Планируемые результаты освоения Программы</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a:xfrm>
            <a:off x="2589212" y="1769533"/>
            <a:ext cx="8915400" cy="4631267"/>
          </a:xfrm>
        </p:spPr>
        <p:txBody>
          <a:bodyPr>
            <a:normAutofit fontScale="77500" lnSpcReduction="20000"/>
          </a:bodyPr>
          <a:lstStyle/>
          <a:p>
            <a:pPr algn="just"/>
            <a:r>
              <a:rPr lang="ru-RU" dirty="0">
                <a:solidFill>
                  <a:schemeClr val="accent1">
                    <a:lumMod val="75000"/>
                  </a:schemeClr>
                </a:solidFill>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dirty="0">
                <a:solidFill>
                  <a:schemeClr val="accent1">
                    <a:lumMod val="75000"/>
                  </a:schemeClr>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dirty="0">
                <a:solidFill>
                  <a:schemeClr val="accent1">
                    <a:lumMod val="75000"/>
                  </a:schemeClr>
                </a:solidFill>
              </a:rPr>
              <a:t>Обозначенные в </a:t>
            </a:r>
            <a:r>
              <a:rPr lang="ru-RU" dirty="0" smtClean="0">
                <a:solidFill>
                  <a:schemeClr val="accent1">
                    <a:lumMod val="75000"/>
                  </a:schemeClr>
                </a:solidFill>
              </a:rPr>
              <a:t>Программе </a:t>
            </a:r>
            <a:r>
              <a:rPr lang="ru-RU" dirty="0">
                <a:solidFill>
                  <a:schemeClr val="accent1">
                    <a:lumMod val="75000"/>
                  </a:schemeClr>
                </a:solidFill>
              </a:rPr>
              <a:t>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dirty="0" err="1">
                <a:solidFill>
                  <a:schemeClr val="accent1">
                    <a:lumMod val="75000"/>
                  </a:schemeClr>
                </a:solidFill>
              </a:rPr>
              <a:t>гетерохронностью</a:t>
            </a:r>
            <a:r>
              <a:rPr lang="ru-RU" dirty="0">
                <a:solidFill>
                  <a:schemeClr val="accent1">
                    <a:lumMod val="75000"/>
                  </a:schemeClr>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dirty="0">
                <a:solidFill>
                  <a:schemeClr val="accent1">
                    <a:lumMod val="75000"/>
                  </a:schemeClr>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indent="0">
              <a:buNone/>
            </a:pPr>
            <a:endParaRPr lang="ru-RU" dirty="0"/>
          </a:p>
        </p:txBody>
      </p:sp>
    </p:spTree>
    <p:extLst>
      <p:ext uri="{BB962C8B-B14F-4D97-AF65-F5344CB8AC3E}">
        <p14:creationId xmlns:p14="http://schemas.microsoft.com/office/powerpoint/2010/main" val="3829972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159</TotalTime>
  <Words>1524</Words>
  <Application>Microsoft Office PowerPoint</Application>
  <PresentationFormat>Произвольный</PresentationFormat>
  <Paragraphs>60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Легкий дым</vt:lpstr>
      <vt:lpstr>Образовательная программа  дошкольного образования  Муниципального бюджетного дошкольного образовательного учреждения  «Детский сад комбинированного вида №26 «Дюймовочка»  Зеленодольского муниципального района  Республики Татарстан» </vt:lpstr>
      <vt:lpstr>Презентация PowerPoint</vt:lpstr>
      <vt:lpstr>Программа разработана на основании:  </vt:lpstr>
      <vt:lpstr>Презентация PowerPoint</vt:lpstr>
      <vt:lpstr>Презентация PowerPoint</vt:lpstr>
      <vt:lpstr>Цель Программы</vt:lpstr>
      <vt:lpstr>Задачи Программы</vt:lpstr>
      <vt:lpstr>При разработке программы учитывались следующие значимые характеристики:  </vt:lpstr>
      <vt:lpstr>Планируемые результаты освоения Программы </vt:lpstr>
      <vt:lpstr>Содержание образовательной деятельности</vt:lpstr>
      <vt:lpstr>Цели взаимодействия педагогического коллектива ДОО с семьями обучающихся:</vt:lpstr>
      <vt:lpstr>Задачи взаимодействия педагогического коллектива ДОО с семьями обучающихся:</vt:lpstr>
      <vt:lpstr>Направления деятельности  педагогического коллектива ДОО с родителями (законными представителями) обучающихся:</vt:lpstr>
      <vt:lpstr>Программа воспитания</vt:lpstr>
      <vt:lpstr>Спасибо за внимание!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dc:title>
  <dc:creator>User4</dc:creator>
  <cp:lastModifiedBy>Альбина</cp:lastModifiedBy>
  <cp:revision>13</cp:revision>
  <dcterms:created xsi:type="dcterms:W3CDTF">2023-08-28T10:01:56Z</dcterms:created>
  <dcterms:modified xsi:type="dcterms:W3CDTF">2026-04-29T08:52:09Z</dcterms:modified>
</cp:coreProperties>
</file>